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60" r:id="rId3"/>
    <p:sldMasterId id="2147483662" r:id="rId4"/>
    <p:sldMasterId id="2147483664" r:id="rId5"/>
  </p:sldMasterIdLst>
  <p:notesMasterIdLst>
    <p:notesMasterId r:id="rId12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7010400" cy="9296400"/>
  <p:embeddedFontLst>
    <p:embeddedFont>
      <p:font typeface="Garamond" panose="02020404030301010803" pitchFamily="18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HelveticaNeueLT Com 57 Cn" panose="020B0506030502030204" pitchFamily="34" charset="0"/>
      <p:regular r:id="rId21"/>
    </p:embeddedFont>
    <p:embeddedFont>
      <p:font typeface="Titillium Web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YwraZfUeV4IeqMl1E/dTGcPjj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11FFC0-1C33-41E0-8423-8AE0B911CE3F}">
  <a:tblStyle styleId="{1A11FFC0-1C33-41E0-8423-8AE0B911CE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498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2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B2C6DBCE-AF43-77CA-D9D0-821832793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>
            <a:extLst>
              <a:ext uri="{FF2B5EF4-FFF2-40B4-BE49-F238E27FC236}">
                <a16:creationId xmlns:a16="http://schemas.microsoft.com/office/drawing/2014/main" id="{E34FF265-4D31-1A03-B0A1-1EEDC811C1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>
            <a:extLst>
              <a:ext uri="{FF2B5EF4-FFF2-40B4-BE49-F238E27FC236}">
                <a16:creationId xmlns:a16="http://schemas.microsoft.com/office/drawing/2014/main" id="{398FD79A-BF89-FA6D-44C5-7B1FA55165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939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1F177BAB-8BAD-7621-4E33-4ED733887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>
            <a:extLst>
              <a:ext uri="{FF2B5EF4-FFF2-40B4-BE49-F238E27FC236}">
                <a16:creationId xmlns:a16="http://schemas.microsoft.com/office/drawing/2014/main" id="{2C404B6F-78AF-7C5B-D9A5-A019F743C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>
            <a:extLst>
              <a:ext uri="{FF2B5EF4-FFF2-40B4-BE49-F238E27FC236}">
                <a16:creationId xmlns:a16="http://schemas.microsoft.com/office/drawing/2014/main" id="{E56F51B1-0CD9-3D51-9AD7-A1797972D6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885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café">
  <p:cSld name="Interior café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marino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/>
          </p:nvPr>
        </p:nvSpPr>
        <p:spPr>
          <a:xfrm>
            <a:off x="685800" y="4211484"/>
            <a:ext cx="7772400" cy="114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FEEDB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>
            <a:off x="1371600" y="5358581"/>
            <a:ext cx="6400800" cy="77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 b="0" i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marino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2D2F39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0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café">
  <p:cSld name="Portada café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DAB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rgbClr val="FDAB00"/>
              </a:buClr>
              <a:buSzPts val="1400"/>
              <a:buNone/>
              <a:defRPr sz="1400">
                <a:solidFill>
                  <a:srgbClr val="FDAB00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2F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7" descr="Logo PJECZ Ver bei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700" y="909637"/>
            <a:ext cx="6829425" cy="29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DB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rgbClr val="2D2F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9" descr="Logo PJECZ Hori bei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562" y="6269037"/>
            <a:ext cx="2870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/>
          <p:nvPr/>
        </p:nvSpPr>
        <p:spPr>
          <a:xfrm>
            <a:off x="398462" y="5911850"/>
            <a:ext cx="6726237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rPr lang="en-US" sz="1000" b="0" i="0" u="none" strike="noStrike" cap="none" dirty="0" err="1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Responsable</a:t>
            </a:r>
            <a:r>
              <a:rPr lang="en-US" sz="1000" b="0" i="0" u="none" strike="noStrike" cap="none" dirty="0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la </a:t>
            </a:r>
            <a:r>
              <a:rPr lang="en-US" sz="1000" b="0" i="0" u="none" strike="noStrike" cap="none" dirty="0" err="1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información</a:t>
            </a:r>
            <a:r>
              <a:rPr lang="en-US" sz="1000" b="0" i="0" u="none" strike="noStrike" cap="none" dirty="0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Lic. Myriam Fuentes Pedraza, </a:t>
            </a:r>
            <a:r>
              <a:rPr lang="en-US" sz="1000" b="0" i="0" u="none" strike="noStrike" cap="none" dirty="0" err="1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Directora</a:t>
            </a:r>
            <a:r>
              <a:rPr lang="en-US" sz="1000" b="0" i="0" u="none" strike="noStrike" cap="none" dirty="0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000" b="0" i="0" u="none" strike="noStrike" cap="none" dirty="0" err="1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Recursos</a:t>
            </a:r>
            <a:r>
              <a:rPr lang="en-US" sz="1000" b="0" i="0" u="none" strike="noStrike" cap="none" dirty="0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Humanos</a:t>
            </a: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endParaRPr lang="en-US" sz="1000" dirty="0">
              <a:solidFill>
                <a:srgbClr val="4B57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rPr lang="en-US" sz="1000" b="0" i="0" u="none" strike="noStrike" cap="none" dirty="0" err="1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Fecha</a:t>
            </a:r>
            <a:r>
              <a:rPr lang="en-US" sz="1000" b="0" i="0" u="none" strike="noStrike" cap="none" dirty="0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000" b="0" i="0" u="none" strike="noStrike" cap="none" dirty="0" err="1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actualización</a:t>
            </a:r>
            <a:r>
              <a:rPr lang="en-US" sz="1000" b="0" i="0" u="none" strike="noStrike" cap="none" dirty="0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05 de </a:t>
            </a:r>
            <a:r>
              <a:rPr lang="en-US" sz="1000" b="0" i="0" u="none" strike="noStrike" cap="none" dirty="0" err="1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agosto</a:t>
            </a:r>
            <a:r>
              <a:rPr lang="en-US" sz="1000" b="0" i="0" u="none" strike="noStrike" cap="none" dirty="0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2025</a:t>
            </a:r>
            <a:endParaRPr dirty="0"/>
          </a:p>
        </p:txBody>
      </p:sp>
      <p:sp>
        <p:nvSpPr>
          <p:cNvPr id="124" name="Google Shape;124;p1"/>
          <p:cNvSpPr txBox="1"/>
          <p:nvPr/>
        </p:nvSpPr>
        <p:spPr>
          <a:xfrm>
            <a:off x="2689225" y="827087"/>
            <a:ext cx="37655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44B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A444B"/>
                </a:solidFill>
                <a:latin typeface="Arial"/>
                <a:ea typeface="Arial"/>
                <a:cs typeface="Arial"/>
                <a:sym typeface="Arial"/>
              </a:rPr>
              <a:t>Licencias</a:t>
            </a:r>
            <a:endParaRPr/>
          </a:p>
        </p:txBody>
      </p:sp>
      <p:graphicFrame>
        <p:nvGraphicFramePr>
          <p:cNvPr id="125" name="Google Shape;125;p1"/>
          <p:cNvGraphicFramePr/>
          <p:nvPr>
            <p:extLst>
              <p:ext uri="{D42A27DB-BD31-4B8C-83A1-F6EECF244321}">
                <p14:modId xmlns:p14="http://schemas.microsoft.com/office/powerpoint/2010/main" val="3155745375"/>
              </p:ext>
            </p:extLst>
          </p:nvPr>
        </p:nvGraphicFramePr>
        <p:xfrm>
          <a:off x="398462" y="1447800"/>
          <a:ext cx="7994625" cy="4225265"/>
        </p:xfrm>
        <a:graphic>
          <a:graphicData uri="http://schemas.openxmlformats.org/drawingml/2006/table">
            <a:tbl>
              <a:tblPr>
                <a:noFill/>
                <a:tableStyleId>{1A11FFC0-1C33-41E0-8423-8AE0B911CE3F}</a:tableStyleId>
              </a:tblPr>
              <a:tblGrid>
                <a:gridCol w="19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Fátima del Rosario Tovar Plata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Juzgado Civil con Especialización Ambiental Saltillo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30-VI-2025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Elsa Fabiola Sifuentes Ortiz   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S. Estudio y Cuenta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30-VI-01-VII-2025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María del Refugio Luna Cazares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S. Estudio y Cuenta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03-VII-2025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Zayra Paola Castor Galván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S. Estudio y Cuenta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03-VII-2025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Gabriela Lizeth Rosas Robles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S. Acuerdo y Trámite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Juzgado Segundo Familiar Rio Grande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27-VI-2025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Patricia Vanessa Garay Marín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Mediadora y Conciliadora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CEMASC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02-VII-2025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Erika Yazmin Ledezma Rodríguez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Asesora Jurídica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30-VI-01-05-VII-2025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goce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 de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sueldo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Personales</a:t>
                      </a:r>
                      <a:endParaRPr dirty="0"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2"/>
          <p:cNvGraphicFramePr/>
          <p:nvPr>
            <p:extLst>
              <p:ext uri="{D42A27DB-BD31-4B8C-83A1-F6EECF244321}">
                <p14:modId xmlns:p14="http://schemas.microsoft.com/office/powerpoint/2010/main" val="4234387479"/>
              </p:ext>
            </p:extLst>
          </p:nvPr>
        </p:nvGraphicFramePr>
        <p:xfrm>
          <a:off x="574675" y="1504950"/>
          <a:ext cx="7994625" cy="3550260"/>
        </p:xfrm>
        <a:graphic>
          <a:graphicData uri="http://schemas.openxmlformats.org/drawingml/2006/table">
            <a:tbl>
              <a:tblPr>
                <a:noFill/>
                <a:tableStyleId>{1A11FFC0-1C33-41E0-8423-8AE0B911CE3F}</a:tableStyleId>
              </a:tblPr>
              <a:tblGrid>
                <a:gridCol w="19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Nicolasa Villarreal Martínez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Defensora Pública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03-04-VII-2025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Karla Marisol Carrea Pérez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Psicóloga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02-VII-2025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Juana María de Labra Monsiváis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Juzgado Tercero Civil Saltillo 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27-VI-2025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Miriam Aidé Saucedo García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Trabajadora Social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30-VI-04-VII-2025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Teresa Esthephania Benavides Morales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Auxiliar Jurídico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01 Y 07-VII-2025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Wendy Anahí Martínez Méndez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Analista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Recursos Humanos de la Oficialía Mayor del Poder Judicial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04 Y 10 -VII-2025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Norma Haydee Sarmiento Tarín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Secretaria Taquimecanógrafa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Juzgado Segundo Familiar Rio Grande 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27-VI-2025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goce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 de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sueldo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Personales</a:t>
                      </a:r>
                      <a:endParaRPr dirty="0"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p3"/>
          <p:cNvGraphicFramePr/>
          <p:nvPr>
            <p:extLst>
              <p:ext uri="{D42A27DB-BD31-4B8C-83A1-F6EECF244321}">
                <p14:modId xmlns:p14="http://schemas.microsoft.com/office/powerpoint/2010/main" val="1797233022"/>
              </p:ext>
            </p:extLst>
          </p:nvPr>
        </p:nvGraphicFramePr>
        <p:xfrm>
          <a:off x="574675" y="1638300"/>
          <a:ext cx="7994625" cy="3913785"/>
        </p:xfrm>
        <a:graphic>
          <a:graphicData uri="http://schemas.openxmlformats.org/drawingml/2006/table">
            <a:tbl>
              <a:tblPr>
                <a:noFill/>
                <a:tableStyleId>{1A11FFC0-1C33-41E0-8423-8AE0B911CE3F}</a:tableStyleId>
              </a:tblPr>
              <a:tblGrid>
                <a:gridCol w="19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María Fernanda Carranza Sandoval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03-04-VII-2025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Araceli López Herrera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Auxiliar Administrativo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04-VII-2025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Luis Fernando Martínez Flores  </a:t>
                      </a:r>
                      <a:endParaRPr dirty="0"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Juzgado Segundo Familiar Monclova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08-VII-2025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María Concepción Mendieta Santos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Juzgado Primero Civil Torreón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07-18-VII-2025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Viviana Carolina Cisneros Cárdenas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Secretaria de Estudio y Cuenta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07-VII-2025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Ana María Lozano García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Delegada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07-VII-2025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Linda Patricia Flores Rodríguez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Pleno del Tribunal Superior de Justicia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25-VI-15-VII-2025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goce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 de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sueldo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Personales</a:t>
                      </a:r>
                      <a:endParaRPr dirty="0"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4"/>
          <p:cNvGraphicFramePr/>
          <p:nvPr>
            <p:extLst>
              <p:ext uri="{D42A27DB-BD31-4B8C-83A1-F6EECF244321}">
                <p14:modId xmlns:p14="http://schemas.microsoft.com/office/powerpoint/2010/main" val="1071984837"/>
              </p:ext>
            </p:extLst>
          </p:nvPr>
        </p:nvGraphicFramePr>
        <p:xfrm>
          <a:off x="574675" y="1638300"/>
          <a:ext cx="7994625" cy="3310535"/>
        </p:xfrm>
        <a:graphic>
          <a:graphicData uri="http://schemas.openxmlformats.org/drawingml/2006/table">
            <a:tbl>
              <a:tblPr>
                <a:noFill/>
                <a:tableStyleId>{1A11FFC0-1C33-41E0-8423-8AE0B911CE3F}</a:tableStyleId>
              </a:tblPr>
              <a:tblGrid>
                <a:gridCol w="19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Laiza Yadira Martínez Perales </a:t>
                      </a:r>
                      <a:endParaRPr dirty="0"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Juzgado Tercero Civil Saltillo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08-VII-2025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Blanca Isela Valverde Estrada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Psicóloga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10-18-VII-2025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Gabriela Abigail Ramos Reyna </a:t>
                      </a:r>
                      <a:endParaRPr dirty="0"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Auxiliar Jurídico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07-VII-2025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Jesús Ricardo Aguilar Rosales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Oficial Administrativo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Tribunal Laboral de Rio Grande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10-11-VII-2025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Ana Cecilia Soledad Rodríguez Camacho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S. Taquimecanógrafa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Juzgado Segundo Civil Saltillo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10, 11 y 14-VII-2025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Esmeralda Lizeth Castillo Oyervides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11-VII-2025</a:t>
                      </a:r>
                      <a:endParaRPr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Con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goce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 de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sueldo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HelveticaNeueLT Com 57 Cn" panose="020B050603050203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Asuntos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Personales</a:t>
                      </a:r>
                      <a:endParaRPr dirty="0"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0721723B-84A1-93B9-B40D-E1491E868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4">
            <a:extLst>
              <a:ext uri="{FF2B5EF4-FFF2-40B4-BE49-F238E27FC236}">
                <a16:creationId xmlns:a16="http://schemas.microsoft.com/office/drawing/2014/main" id="{FC996662-24D4-929F-BA33-3A0E75E75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857422"/>
              </p:ext>
            </p:extLst>
          </p:nvPr>
        </p:nvGraphicFramePr>
        <p:xfrm>
          <a:off x="574675" y="1638300"/>
          <a:ext cx="7994625" cy="2999080"/>
        </p:xfrm>
        <a:graphic>
          <a:graphicData uri="http://schemas.openxmlformats.org/drawingml/2006/table">
            <a:tbl>
              <a:tblPr>
                <a:noFill/>
                <a:tableStyleId>{1A11FFC0-1C33-41E0-8423-8AE0B911CE3F}</a:tableStyleId>
              </a:tblPr>
              <a:tblGrid>
                <a:gridCol w="19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 sz="1200"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 sz="1200"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 sz="1200"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 sz="1200"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200" dirty="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Rigoberto Raúl Rodríguez Ríos   </a:t>
                      </a:r>
                      <a:endParaRPr lang="es-MX" sz="1200" dirty="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Juzgado Penal Acusatorio y Oral Piedras Negras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17-31-VII-2025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Karina Guadalupe González Martínez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Delegado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I.E.D.P.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16-17-VII-2025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María Guadalupe Correa García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S. Acuerdo y Trámite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Juzgado Tercero Familiar Monclova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14-18-VII-2025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200" dirty="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María José Ríos Hurtado </a:t>
                      </a:r>
                      <a:endParaRPr lang="es-MX" sz="1200" dirty="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200" dirty="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S. Acuerdo y Trámite </a:t>
                      </a:r>
                      <a:endParaRPr lang="es-MX" sz="1200" dirty="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ES" sz="1200" dirty="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Juzgado Primero Mercantil Saltillo </a:t>
                      </a:r>
                      <a:endParaRPr lang="es-MX" sz="1200" dirty="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18-VII-2025</a:t>
                      </a:r>
                      <a:endParaRPr lang="es-MX" sz="1200" dirty="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200" dirty="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Cynthia Elizabeth Velázquez Aguilar </a:t>
                      </a:r>
                      <a:endParaRPr lang="es-MX" sz="1200" dirty="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Asesora Jurídica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I.E.D.P.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17-18-VII-2025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266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15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CBEDCEA4-D0A5-F775-126C-7B22E392E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4">
            <a:extLst>
              <a:ext uri="{FF2B5EF4-FFF2-40B4-BE49-F238E27FC236}">
                <a16:creationId xmlns:a16="http://schemas.microsoft.com/office/drawing/2014/main" id="{B6804882-5D0C-2FB8-6C2D-4BE996EF5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403690"/>
              </p:ext>
            </p:extLst>
          </p:nvPr>
        </p:nvGraphicFramePr>
        <p:xfrm>
          <a:off x="574675" y="1638300"/>
          <a:ext cx="7994625" cy="2816200"/>
        </p:xfrm>
        <a:graphic>
          <a:graphicData uri="http://schemas.openxmlformats.org/drawingml/2006/table">
            <a:tbl>
              <a:tblPr>
                <a:noFill/>
                <a:tableStyleId>{1A11FFC0-1C33-41E0-8423-8AE0B911CE3F}</a:tableStyleId>
              </a:tblPr>
              <a:tblGrid>
                <a:gridCol w="19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 sz="1200"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 sz="1200"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 sz="1200"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HelveticaNeueLT Com 57 Cn" panose="020B0506030502030204" pitchFamily="34" charset="0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 sz="1200">
                        <a:latin typeface="HelveticaNeueLT Com 57 Cn" panose="020B0506030502030204" pitchFamily="34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 dirty="0" err="1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Aglae</a:t>
                      </a:r>
                      <a:r>
                        <a:rPr lang="es-MX" sz="1200" dirty="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Abegain</a:t>
                      </a:r>
                      <a:r>
                        <a:rPr lang="es-MX" sz="1200" dirty="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 Córdova López </a:t>
                      </a: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Notificadora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Tribunal Laboral de Monclova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15-17-VII-2025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Emmanuel Alejandro Muñoz Reza </a:t>
                      </a: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S. Taquimecanógrafa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Oficialía de Partes Torreón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15-18-VII-2025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Meztli Valentina Muñoz Arizmendi </a:t>
                      </a: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S. Taquimecanógrafo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04-17-VII-2025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Marisol Ruiz Hernández </a:t>
                      </a: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S. Taquimecanógrafa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Juzgado Cuarto Familiar Saltillo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16-18-VII-2025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 dirty="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Felipa Soto Meza </a:t>
                      </a: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Auxiliar Administrativo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ES" sz="1200"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16-VII-2025</a:t>
                      </a:r>
                      <a:endParaRPr lang="es-MX" sz="120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HelveticaNeueLT Com 57 Cn" panose="020B0506030502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HelveticaNeueLT Com 57 Cn" panose="020B05060305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577960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762</Words>
  <Application>Microsoft Office PowerPoint</Application>
  <PresentationFormat>Presentación en pantalla (4:3)</PresentationFormat>
  <Paragraphs>250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Helvetica Neue</vt:lpstr>
      <vt:lpstr>Titillium Web</vt:lpstr>
      <vt:lpstr>Calibri</vt:lpstr>
      <vt:lpstr>Arial</vt:lpstr>
      <vt:lpstr>HelveticaNeueLT Com 57 Cn</vt:lpstr>
      <vt:lpstr>Garamond</vt:lpstr>
      <vt:lpstr>4_Tema de Office</vt:lpstr>
      <vt:lpstr>Tema de Office</vt:lpstr>
      <vt:lpstr>1_Tema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Maritza Casas</dc:creator>
  <cp:lastModifiedBy>user</cp:lastModifiedBy>
  <cp:revision>2</cp:revision>
  <dcterms:created xsi:type="dcterms:W3CDTF">2017-02-28T19:33:47Z</dcterms:created>
  <dcterms:modified xsi:type="dcterms:W3CDTF">2025-08-27T16:19:20Z</dcterms:modified>
</cp:coreProperties>
</file>